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sldIdLst>
    <p:sldId id="256" r:id="rId3"/>
    <p:sldId id="259" r:id="rId4"/>
    <p:sldId id="257" r:id="rId5"/>
    <p:sldId id="306" r:id="rId6"/>
    <p:sldId id="283" r:id="rId7"/>
    <p:sldId id="302" r:id="rId8"/>
    <p:sldId id="285" r:id="rId9"/>
    <p:sldId id="286" r:id="rId10"/>
    <p:sldId id="287" r:id="rId11"/>
    <p:sldId id="288" r:id="rId12"/>
    <p:sldId id="289" r:id="rId13"/>
    <p:sldId id="282" r:id="rId14"/>
    <p:sldId id="291" r:id="rId15"/>
    <p:sldId id="292" r:id="rId16"/>
    <p:sldId id="293" r:id="rId17"/>
    <p:sldId id="290" r:id="rId18"/>
    <p:sldId id="297" r:id="rId19"/>
    <p:sldId id="307" r:id="rId20"/>
    <p:sldId id="298" r:id="rId21"/>
    <p:sldId id="294" r:id="rId22"/>
    <p:sldId id="295" r:id="rId23"/>
    <p:sldId id="304" r:id="rId24"/>
    <p:sldId id="305" r:id="rId25"/>
    <p:sldId id="300" r:id="rId26"/>
    <p:sldId id="258" r:id="rId27"/>
    <p:sldId id="301" r:id="rId28"/>
  </p:sldIdLst>
  <p:sldSz cx="9144000" cy="6858000" type="screen4x3"/>
  <p:notesSz cx="6858000" cy="9144000"/>
  <p:custDataLst>
    <p:tags r:id="rId30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20F03-3CCF-4A8B-9189-8C47ECE78478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369E1-03FF-41CF-A29A-6A495424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1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369E1-03FF-41CF-A29A-6A495424C6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6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369E1-03FF-41CF-A29A-6A495424C6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6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369E1-03FF-41CF-A29A-6A495424C6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6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E4F9-8454-4671-AB0A-66C02C75C0CC}" type="datetimeFigureOut">
              <a:rPr lang="fr-FR"/>
              <a:pPr>
                <a:defRPr/>
              </a:pPr>
              <a:t>03/05/2013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1E04-2D93-4E42-BE5D-F758A19322E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01C8-F489-4919-B54D-C813F0A9B1C4}" type="datetimeFigureOut">
              <a:rPr lang="fr-FR"/>
              <a:pPr>
                <a:defRPr/>
              </a:pPr>
              <a:t>03/05/2013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F629-91D6-4915-B857-9B8096E5ACA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1DFB-A06B-41AE-B5F2-4A55B4105178}" type="datetimeFigureOut">
              <a:rPr lang="fr-FR"/>
              <a:pPr>
                <a:defRPr/>
              </a:pPr>
              <a:t>03/05/2013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29DC-EB8D-49CD-B05D-68B7B1BEEB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F607-52CA-44D1-9FF1-0DC56C4203F3}" type="datetimeFigureOut">
              <a:rPr lang="fr-FR"/>
              <a:pPr>
                <a:defRPr/>
              </a:pPr>
              <a:t>03/05/2013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0BD9-D8EE-4E1C-B813-C4A983F6302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E857-3407-4C9D-8F6E-6F63928922CB}" type="datetimeFigureOut">
              <a:rPr lang="fr-FR"/>
              <a:pPr>
                <a:defRPr/>
              </a:pPr>
              <a:t>03/05/2013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76A2-DF4D-4C98-9540-2872F28702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C0CB-C5EC-4F67-9FA6-46CEE71527C9}" type="datetimeFigureOut">
              <a:rPr lang="fr-FR"/>
              <a:pPr>
                <a:defRPr/>
              </a:pPr>
              <a:t>03/05/2013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5496-8C90-4E7B-9B36-645716F7959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8186-D498-4DD2-9A20-2E76F348BA39}" type="datetimeFigureOut">
              <a:rPr lang="fr-FR"/>
              <a:pPr>
                <a:defRPr/>
              </a:pPr>
              <a:t>03/05/2013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BFA7-4CE7-4C98-98D7-D9ACA5B14C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928A-E81B-4330-A680-7BA788F19E80}" type="datetimeFigureOut">
              <a:rPr lang="fr-FR"/>
              <a:pPr>
                <a:defRPr/>
              </a:pPr>
              <a:t>03/05/2013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164-11F5-4838-B0D3-08D3C1864A5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5E83-78AC-4F9C-B6E2-3C62F3C767D1}" type="datetimeFigureOut">
              <a:rPr lang="fr-FR"/>
              <a:pPr>
                <a:defRPr/>
              </a:pPr>
              <a:t>03/05/2013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BD33-05E8-4596-AE31-ED02781569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880C-FE63-4E29-8D09-D69C3C113240}" type="datetimeFigureOut">
              <a:rPr lang="fr-FR"/>
              <a:pPr>
                <a:defRPr/>
              </a:pPr>
              <a:t>03/05/2013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47CC-7066-43FA-8A18-4C1EB8E1EFE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E285-11A2-46AE-B6FB-06EE4B9E41A6}" type="datetimeFigureOut">
              <a:rPr lang="fr-FR"/>
              <a:pPr>
                <a:defRPr/>
              </a:pPr>
              <a:t>03/05/2013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206E-872F-4216-9195-860E6AAEBB7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554E6-5AF6-4F2B-97A2-976844F44B5E}" type="datetimeFigureOut">
              <a:rPr lang="fr-FR"/>
              <a:pPr>
                <a:defRPr/>
              </a:pPr>
              <a:t>03/05/2013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51E57-7926-4CB4-A9A3-D79A15FCEAF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arizona.edu/applications/quickHelp/tutorial/searching-the-ua-library-catalo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arizona.edu/applications/quickHelp/tutorial/evaluating-obesity-web-resourc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www.library.arizona.edu/applications/quickHelp/tutorial/searching-the-ua-library-catalo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077200" cy="1143000"/>
          </a:xfrm>
        </p:spPr>
        <p:txBody>
          <a:bodyPr/>
          <a:lstStyle/>
          <a:p>
            <a:pPr algn="r"/>
            <a:r>
              <a:rPr lang="fr-CA" sz="4000" dirty="0" smtClean="0">
                <a:solidFill>
                  <a:schemeClr val="bg1"/>
                </a:solidFill>
              </a:rPr>
              <a:t>A New Spin on an Old </a:t>
            </a:r>
            <a:r>
              <a:rPr lang="en-US" sz="4000" dirty="0" smtClean="0">
                <a:solidFill>
                  <a:schemeClr val="bg1"/>
                </a:solidFill>
              </a:rPr>
              <a:t>Classic</a:t>
            </a:r>
            <a:r>
              <a:rPr lang="fr-CA" sz="4000" dirty="0" smtClean="0">
                <a:solidFill>
                  <a:schemeClr val="bg1"/>
                </a:solidFill>
              </a:rPr>
              <a:t>: Effective Online </a:t>
            </a:r>
            <a:r>
              <a:rPr lang="en-US" sz="4000" dirty="0" smtClean="0">
                <a:solidFill>
                  <a:schemeClr val="bg1"/>
                </a:solidFill>
              </a:rPr>
              <a:t>Database</a:t>
            </a:r>
            <a:r>
              <a:rPr lang="fr-CA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Instruction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67000" y="3429000"/>
            <a:ext cx="5900738" cy="571500"/>
          </a:xfrm>
        </p:spPr>
        <p:txBody>
          <a:bodyPr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Leslie Sult, University of Arizona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Yvonne Mery, University of Arizona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Erica DeFrain, University of </a:t>
            </a:r>
            <a:r>
              <a:rPr lang="en-US" sz="2400" dirty="0" smtClean="0">
                <a:solidFill>
                  <a:schemeClr val="bg1"/>
                </a:solidFill>
              </a:rPr>
              <a:t>Vermont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sz="2400" dirty="0" smtClean="0">
              <a:solidFill>
                <a:schemeClr val="bg1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 bwMode="auto">
          <a:xfrm>
            <a:off x="1219200" y="5029200"/>
            <a:ext cx="59007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41st Annual LOEX Conference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May 3, 2013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Nashville, TN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Best Practices: Questions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06400">
              <a:spcBef>
                <a:spcPts val="28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2600" dirty="0"/>
              <a:t>Individualize feedback</a:t>
            </a:r>
          </a:p>
          <a:p>
            <a:pPr marL="457200" lvl="0" indent="-406400">
              <a:spcBef>
                <a:spcPts val="28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2600" dirty="0"/>
              <a:t>Ask a variety of questions: short answer, long answer, multiple choice, T/F</a:t>
            </a:r>
          </a:p>
          <a:p>
            <a:pPr marL="457200" lvl="0" indent="-406400">
              <a:spcBef>
                <a:spcPts val="28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2600" dirty="0"/>
              <a:t>Comprehension checks: Knowledge and Evaluation </a:t>
            </a:r>
          </a:p>
          <a:p>
            <a:pPr marL="457200" lvl="0" indent="-406400">
              <a:spcBef>
                <a:spcPts val="28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2600" dirty="0"/>
              <a:t>Navigational questions</a:t>
            </a:r>
          </a:p>
          <a:p>
            <a:endParaRPr lang="en-US" dirty="0"/>
          </a:p>
        </p:txBody>
      </p:sp>
      <p:sp>
        <p:nvSpPr>
          <p:cNvPr id="7" name="Shape 96"/>
          <p:cNvSpPr/>
          <p:nvPr/>
        </p:nvSpPr>
        <p:spPr>
          <a:xfrm>
            <a:off x="990600" y="3974397"/>
            <a:ext cx="3086100" cy="27336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</p:spPr>
      </p:sp>
      <p:sp>
        <p:nvSpPr>
          <p:cNvPr id="8" name="Shape 98"/>
          <p:cNvSpPr/>
          <p:nvPr/>
        </p:nvSpPr>
        <p:spPr>
          <a:xfrm>
            <a:off x="5105400" y="4006209"/>
            <a:ext cx="3057525" cy="24003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7260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Best Practices: Practice, Practice!</a:t>
            </a:r>
          </a:p>
        </p:txBody>
      </p:sp>
      <p:sp>
        <p:nvSpPr>
          <p:cNvPr id="9" name="Shape 10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sz="1800" i="1" dirty="0">
                <a:solidFill>
                  <a:srgbClr val="666666"/>
                </a:solidFill>
              </a:rPr>
              <a:t>E</a:t>
            </a:r>
            <a:r>
              <a:rPr lang="en-US" sz="2400" i="1" dirty="0">
                <a:solidFill>
                  <a:srgbClr val="666666"/>
                </a:solidFill>
              </a:rPr>
              <a:t>ffective e-learning engages learners with the instructional environment in ways that foster the selection, organization, integration, and retrieval of new knowledge. </a:t>
            </a:r>
          </a:p>
          <a:p>
            <a:pPr algn="ctr">
              <a:buNone/>
            </a:pPr>
            <a:r>
              <a:rPr lang="en-US" sz="2400" i="1" dirty="0">
                <a:solidFill>
                  <a:srgbClr val="666666"/>
                </a:solidFill>
              </a:rPr>
              <a:t>- Clark &amp; Mayer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441658"/>
            <a:ext cx="8534400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280"/>
              </a:spcBef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1. Address specific skills gaps</a:t>
            </a:r>
          </a:p>
          <a:p>
            <a:pPr lvl="0">
              <a:lnSpc>
                <a:spcPct val="150000"/>
              </a:lnSpc>
              <a:spcBef>
                <a:spcPts val="280"/>
              </a:spcBef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2. Include explanatory corrective feedback</a:t>
            </a:r>
          </a:p>
          <a:p>
            <a:pPr lvl="0">
              <a:lnSpc>
                <a:spcPct val="150000"/>
              </a:lnSpc>
              <a:spcBef>
                <a:spcPts val="280"/>
              </a:spcBef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3. Be in distraction-free environment</a:t>
            </a:r>
          </a:p>
          <a:p>
            <a:pPr lvl="0">
              <a:lnSpc>
                <a:spcPct val="115000"/>
              </a:lnSpc>
              <a:spcBef>
                <a:spcPts val="280"/>
              </a:spcBef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4. Transfer from tutorial to real world (</a:t>
            </a:r>
            <a:r>
              <a:rPr lang="en-US" sz="2600" dirty="0" smtClean="0">
                <a:solidFill>
                  <a:srgbClr val="000000"/>
                </a:solidFill>
                <a:latin typeface="Calibri" pitchFamily="34" charset="0"/>
              </a:rPr>
              <a:t>authentic tasks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lvl="0">
              <a:spcBef>
                <a:spcPts val="280"/>
              </a:spcBef>
            </a:pPr>
            <a:r>
              <a:rPr lang="en-US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553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fr-CA" dirty="0" smtClean="0"/>
              <a:t>Best Practices: Navigation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marL="4572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dirty="0"/>
              <a:t>Pick your </a:t>
            </a:r>
            <a:r>
              <a:rPr lang="en-US" dirty="0">
                <a:hlinkClick r:id="rId3"/>
              </a:rPr>
              <a:t>starting point </a:t>
            </a:r>
            <a:r>
              <a:rPr lang="en-US" dirty="0"/>
              <a:t>with your audience in mind</a:t>
            </a:r>
          </a:p>
          <a:p>
            <a:endParaRPr lang="en-US" dirty="0"/>
          </a:p>
          <a:p>
            <a:pPr marL="4572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dirty="0"/>
              <a:t>Give clear, clear </a:t>
            </a:r>
            <a:r>
              <a:rPr lang="en-US" dirty="0" smtClean="0"/>
              <a:t>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fr-CA" dirty="0" smtClean="0"/>
              <a:t>Best Practices: Update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marL="457200" lvl="0" indent="-317500">
              <a:buClr>
                <a:srgbClr val="000000"/>
              </a:buClr>
              <a:buSzPct val="77777"/>
              <a:buFont typeface="Arial"/>
              <a:buChar char="•"/>
            </a:pPr>
            <a:r>
              <a:rPr lang="en-US" sz="3000" dirty="0"/>
              <a:t>Have a regular updating schedule</a:t>
            </a:r>
          </a:p>
          <a:p>
            <a:pPr marL="457200" lvl="0" indent="-317500">
              <a:buClr>
                <a:srgbClr val="000000"/>
              </a:buClr>
              <a:buSzPct val="77777"/>
              <a:buFont typeface="Arial"/>
              <a:buChar char="•"/>
            </a:pPr>
            <a:r>
              <a:rPr lang="en-US" sz="3000" dirty="0" smtClean="0"/>
              <a:t>Student workers can go through tutorials to </a:t>
            </a:r>
            <a:r>
              <a:rPr lang="en-US" sz="3000" smtClean="0"/>
              <a:t>locate mistakes</a:t>
            </a:r>
            <a:endParaRPr lang="en-US" sz="3000" dirty="0"/>
          </a:p>
          <a:p>
            <a:pPr marL="457200" lvl="0" indent="-317500">
              <a:buClr>
                <a:srgbClr val="000000"/>
              </a:buClr>
              <a:buSzPct val="77777"/>
              <a:buFont typeface="Arial"/>
              <a:buChar char="•"/>
            </a:pPr>
            <a:r>
              <a:rPr lang="en-US" sz="3000" dirty="0"/>
              <a:t>Look for:</a:t>
            </a:r>
          </a:p>
          <a:p>
            <a:pPr marL="914400" lvl="1" indent="-317500">
              <a:buClr>
                <a:srgbClr val="000000"/>
              </a:buClr>
              <a:buSzPct val="46666"/>
              <a:buFont typeface="Courier New"/>
              <a:buChar char="o"/>
            </a:pPr>
            <a:r>
              <a:rPr lang="en-US" sz="3000" dirty="0"/>
              <a:t>Changes in formats - PDFs to HTML full-text</a:t>
            </a:r>
          </a:p>
          <a:p>
            <a:pPr marL="914400" lvl="1" indent="-317500">
              <a:buClr>
                <a:srgbClr val="000000"/>
              </a:buClr>
              <a:buSzPct val="46666"/>
              <a:buFont typeface="Courier New"/>
              <a:buChar char="o"/>
            </a:pPr>
            <a:r>
              <a:rPr lang="en-US" sz="3000" dirty="0"/>
              <a:t>New items being added</a:t>
            </a:r>
          </a:p>
          <a:p>
            <a:pPr marL="914400" lvl="1" indent="-317500">
              <a:buClr>
                <a:srgbClr val="000000"/>
              </a:buClr>
              <a:buSzPct val="46666"/>
              <a:buFont typeface="Courier New"/>
              <a:buChar char="o"/>
            </a:pPr>
            <a:r>
              <a:rPr lang="en-US" sz="3000" dirty="0"/>
              <a:t>Interface design</a:t>
            </a:r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7378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en-US" dirty="0" smtClean="0"/>
              <a:t>Other</a:t>
            </a:r>
            <a:r>
              <a:rPr lang="fr-CA" dirty="0" smtClean="0"/>
              <a:t> Uses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marL="457200" lvl="0" indent="-317500">
              <a:buClr>
                <a:srgbClr val="000000"/>
              </a:buClr>
              <a:buSzPct val="77777"/>
              <a:buFont typeface="Arial"/>
              <a:buChar char="•"/>
            </a:pPr>
            <a:r>
              <a:rPr lang="en-US" dirty="0"/>
              <a:t>Programming: Code Academy</a:t>
            </a:r>
          </a:p>
          <a:p>
            <a:pPr marL="457200" lvl="0" indent="-317500">
              <a:buClr>
                <a:srgbClr val="000000"/>
              </a:buClr>
              <a:buSzPct val="77777"/>
              <a:buFont typeface="Arial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Web site evaluations</a:t>
            </a:r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6120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fr-CA" dirty="0" smtClean="0"/>
              <a:t>Research 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en-US" sz="2800" dirty="0"/>
              <a:t>Fall 2012 Study "A New Tool for Online Database Instruction: Evaluating the Effectiveness of the Guide on the Side"</a:t>
            </a:r>
          </a:p>
          <a:p>
            <a:r>
              <a:rPr lang="en-US" sz="2800" i="1" dirty="0"/>
              <a:t>H1:</a:t>
            </a:r>
            <a:r>
              <a:rPr lang="en-US" sz="2800" dirty="0"/>
              <a:t> Asynchronous online instruction is an effective means of teaching database searching skills</a:t>
            </a:r>
          </a:p>
          <a:p>
            <a:r>
              <a:rPr lang="en-US" sz="2800" i="1" dirty="0"/>
              <a:t>H2:</a:t>
            </a:r>
            <a:r>
              <a:rPr lang="en-US" sz="2800" dirty="0"/>
              <a:t> Students who complete the </a:t>
            </a:r>
            <a:r>
              <a:rPr lang="en-US" sz="2800" dirty="0" err="1"/>
              <a:t>GotS</a:t>
            </a:r>
            <a:r>
              <a:rPr lang="en-US" sz="2800" dirty="0"/>
              <a:t> tutorial will perform better on the posttest compared to students who view the screencast tutorial</a:t>
            </a:r>
            <a:endParaRPr lang="fr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9712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3"/>
          <p:cNvSpPr>
            <a:spLocks noGrp="1"/>
          </p:cNvSpPr>
          <p:nvPr>
            <p:ph idx="1"/>
          </p:nvPr>
        </p:nvSpPr>
        <p:spPr>
          <a:xfrm>
            <a:off x="2505774" y="228600"/>
            <a:ext cx="5952426" cy="3352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Shape 144"/>
          <p:cNvSpPr txBox="1"/>
          <p:nvPr/>
        </p:nvSpPr>
        <p:spPr>
          <a:xfrm>
            <a:off x="2362200" y="3808400"/>
            <a:ext cx="2018400" cy="14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VS</a:t>
            </a:r>
          </a:p>
        </p:txBody>
      </p:sp>
      <p:sp>
        <p:nvSpPr>
          <p:cNvPr id="7" name="Shape 142"/>
          <p:cNvSpPr/>
          <p:nvPr/>
        </p:nvSpPr>
        <p:spPr>
          <a:xfrm>
            <a:off x="4724400" y="3730048"/>
            <a:ext cx="3806385" cy="29887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02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en-US" dirty="0" smtClean="0"/>
              <a:t>Methodology</a:t>
            </a:r>
            <a:r>
              <a:rPr lang="fr-CA" dirty="0" smtClean="0"/>
              <a:t>  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2957512" cy="4525963"/>
          </a:xfrm>
        </p:spPr>
        <p:txBody>
          <a:bodyPr/>
          <a:lstStyle/>
          <a:p>
            <a:r>
              <a:rPr lang="en-US" sz="2800" dirty="0"/>
              <a:t>recruited 90 </a:t>
            </a:r>
            <a:r>
              <a:rPr lang="en-US" sz="2800" dirty="0" smtClean="0"/>
              <a:t>undergraduates</a:t>
            </a:r>
          </a:p>
          <a:p>
            <a:r>
              <a:rPr lang="en-US" sz="2800" dirty="0" smtClean="0"/>
              <a:t>Student newspaper ad</a:t>
            </a:r>
          </a:p>
          <a:p>
            <a:r>
              <a:rPr lang="en-US" sz="2800" dirty="0" smtClean="0"/>
              <a:t>In-house recruitment</a:t>
            </a:r>
          </a:p>
          <a:p>
            <a:r>
              <a:rPr lang="en-US" sz="2800" dirty="0" smtClean="0"/>
              <a:t>$15 </a:t>
            </a:r>
            <a:r>
              <a:rPr lang="en-US" sz="2800" dirty="0" err="1" smtClean="0"/>
              <a:t>giftcard</a:t>
            </a:r>
            <a:r>
              <a:rPr lang="en-US" sz="2800" dirty="0" smtClean="0"/>
              <a:t>, snacks</a:t>
            </a:r>
            <a:r>
              <a:rPr lang="en-US" sz="2800" dirty="0"/>
              <a:t/>
            </a:r>
            <a:br>
              <a:rPr lang="en-US" sz="2800" dirty="0"/>
            </a:br>
            <a:endParaRPr lang="fr-CA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18238" r="5527" b="17145"/>
          <a:stretch/>
        </p:blipFill>
        <p:spPr bwMode="auto">
          <a:xfrm>
            <a:off x="5119141" y="1905000"/>
            <a:ext cx="3807659" cy="472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4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en-US" dirty="0" smtClean="0"/>
              <a:t>Methodology</a:t>
            </a:r>
            <a:r>
              <a:rPr lang="fr-CA" dirty="0" smtClean="0"/>
              <a:t>  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en-US" sz="2800" dirty="0"/>
              <a:t>recruited 90 undergraduates</a:t>
            </a:r>
          </a:p>
          <a:p>
            <a:r>
              <a:rPr lang="en-US" sz="2800" dirty="0"/>
              <a:t>no prior IL instruction</a:t>
            </a:r>
          </a:p>
          <a:p>
            <a:r>
              <a:rPr lang="en-US" sz="2800" dirty="0"/>
              <a:t>3 groups: Control (n = 30), screencast (n = 30), </a:t>
            </a:r>
            <a:r>
              <a:rPr lang="en-US" sz="2800" dirty="0" err="1"/>
              <a:t>GotS</a:t>
            </a:r>
            <a:r>
              <a:rPr lang="en-US" sz="2800" dirty="0"/>
              <a:t> (n = 30)</a:t>
            </a:r>
          </a:p>
          <a:p>
            <a:r>
              <a:rPr lang="en-US" sz="2800" dirty="0"/>
              <a:t>treatment</a:t>
            </a:r>
          </a:p>
          <a:p>
            <a:r>
              <a:rPr lang="en-US" sz="2800" dirty="0"/>
              <a:t>16 item posttest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fr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2662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fr-CA" dirty="0" smtClean="0"/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3" name="Picture 2" descr="http://upload.wikimedia.org/wikipedia/en/thumb/e/e0/Mad_max_beyond_thunderdome.jpg/220px-Mad_max_beyond_thunderd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06" y="0"/>
            <a:ext cx="4353493" cy="656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5105400" y="2356366"/>
            <a:ext cx="3886200" cy="2514600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Impact" pitchFamily="34" charset="0"/>
              </a:rPr>
              <a:t>"</a:t>
            </a:r>
            <a:r>
              <a:rPr lang="en-US" sz="3600" i="1" dirty="0">
                <a:latin typeface="Impact" pitchFamily="34" charset="0"/>
              </a:rPr>
              <a:t>Two [instructional methods] enter, one [instructional method] leaves!"</a:t>
            </a:r>
            <a:endParaRPr lang="fr-CA" sz="3600" dirty="0" smtClean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en-US" dirty="0"/>
              <a:t>Why we did this:</a:t>
            </a:r>
            <a:endParaRPr lang="fr-CA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marL="457200" lvl="0" indent="-419100">
              <a:spcBef>
                <a:spcPts val="28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Scale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457200" lvl="0" indent="-419100">
              <a:spcBef>
                <a:spcPts val="28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Declining budgets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457200" lvl="0" indent="-419100">
              <a:spcBef>
                <a:spcPts val="28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Need to reach distance students</a:t>
            </a:r>
          </a:p>
          <a:p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633023" cy="266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5105400"/>
            <a:ext cx="670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ANOVA: </a:t>
            </a:r>
            <a:r>
              <a:rPr lang="pt-BR" sz="2400" i="1" dirty="0"/>
              <a:t>F(</a:t>
            </a:r>
            <a:r>
              <a:rPr lang="pt-BR" sz="2400" dirty="0"/>
              <a:t>2, 87) = 10.009, </a:t>
            </a:r>
            <a:r>
              <a:rPr lang="pt-BR" sz="2400" i="1" dirty="0"/>
              <a:t>p</a:t>
            </a:r>
            <a:r>
              <a:rPr lang="pt-BR" sz="2400" dirty="0"/>
              <a:t> &lt; .001, </a:t>
            </a:r>
            <a:r>
              <a:rPr lang="pt-BR" sz="2400" i="1" dirty="0"/>
              <a:t>n</a:t>
            </a:r>
            <a:r>
              <a:rPr lang="pt-BR" sz="2400" baseline="30000" dirty="0"/>
              <a:t>2</a:t>
            </a:r>
            <a:r>
              <a:rPr lang="pt-BR" sz="2400" dirty="0"/>
              <a:t> = .187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en-US" dirty="0" smtClean="0"/>
              <a:t>Results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en-US" dirty="0"/>
              <a:t>Both treatments effective</a:t>
            </a:r>
          </a:p>
          <a:p>
            <a:r>
              <a:rPr lang="en-US" dirty="0"/>
              <a:t>Statistical dead heat</a:t>
            </a:r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41419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Feedback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5" r="72234" b="42418"/>
          <a:stretch/>
        </p:blipFill>
        <p:spPr bwMode="auto">
          <a:xfrm>
            <a:off x="2362200" y="1828800"/>
            <a:ext cx="4648200" cy="430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3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 “I assigned this tutorial for my students in ENGL 102, and I'm really glad that I did! I found it to be really helpful, easy to understand, and a good refresher for people like me who use JSTOR all the time. Thanks!” </a:t>
            </a:r>
            <a:endParaRPr lang="en-US" sz="2800" dirty="0" smtClean="0"/>
          </a:p>
          <a:p>
            <a:r>
              <a:rPr lang="en-US" sz="2800" dirty="0" smtClean="0"/>
              <a:t>Students </a:t>
            </a:r>
            <a:r>
              <a:rPr lang="en-US" sz="2800" dirty="0"/>
              <a:t>tend to like this instructional approach as well, for example a student in a history class submitted this feedback on the same JSTOR tutorial “This tutorial is extremely helpful and clear. It's a convenient way to learn the process.”</a:t>
            </a:r>
          </a:p>
        </p:txBody>
      </p:sp>
    </p:spTree>
    <p:extLst>
      <p:ext uri="{BB962C8B-B14F-4D97-AF65-F5344CB8AC3E}">
        <p14:creationId xmlns:p14="http://schemas.microsoft.com/office/powerpoint/2010/main" val="32481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GOTS </a:t>
            </a:r>
            <a:r>
              <a:rPr lang="en-US" dirty="0" smtClean="0">
                <a:solidFill>
                  <a:schemeClr val="bg1"/>
                </a:solidFill>
              </a:rPr>
              <a:t>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28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OITP 21st Century Cutting Edge Technology Service</a:t>
            </a:r>
          </a:p>
          <a:p>
            <a:pPr marL="457200" lvl="0" indent="-419100">
              <a:spcBef>
                <a:spcPts val="280"/>
              </a:spcBef>
              <a:buClr>
                <a:srgbClr val="000000"/>
              </a:buClr>
              <a:buSzPct val="178571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ACRL Instruction Section Innovation Award</a:t>
            </a:r>
          </a:p>
          <a:p>
            <a:endParaRPr lang="en-US" dirty="0"/>
          </a:p>
        </p:txBody>
      </p:sp>
      <p:sp>
        <p:nvSpPr>
          <p:cNvPr id="6" name="Shape 174"/>
          <p:cNvSpPr/>
          <p:nvPr/>
        </p:nvSpPr>
        <p:spPr>
          <a:xfrm>
            <a:off x="723900" y="3942381"/>
            <a:ext cx="3638550" cy="9810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" name="Shape 175"/>
          <p:cNvSpPr/>
          <p:nvPr/>
        </p:nvSpPr>
        <p:spPr>
          <a:xfrm>
            <a:off x="381000" y="4909400"/>
            <a:ext cx="4324350" cy="4857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" name="Shape 173"/>
          <p:cNvSpPr/>
          <p:nvPr/>
        </p:nvSpPr>
        <p:spPr>
          <a:xfrm>
            <a:off x="5486400" y="3483914"/>
            <a:ext cx="2160687" cy="216752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592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0"/>
            <a:ext cx="6615112" cy="1143000"/>
          </a:xfrm>
        </p:spPr>
        <p:txBody>
          <a:bodyPr/>
          <a:lstStyle/>
          <a:p>
            <a:pPr algn="l"/>
            <a:r>
              <a:rPr lang="en-US" dirty="0" smtClean="0"/>
              <a:t>Download</a:t>
            </a:r>
            <a:r>
              <a:rPr lang="fr-CA" dirty="0" smtClean="0"/>
              <a:t> and Support</a:t>
            </a:r>
          </a:p>
        </p:txBody>
      </p:sp>
      <p:sp>
        <p:nvSpPr>
          <p:cNvPr id="2" name="Rectangle 1"/>
          <p:cNvSpPr/>
          <p:nvPr/>
        </p:nvSpPr>
        <p:spPr>
          <a:xfrm>
            <a:off x="2957537" y="6289159"/>
            <a:ext cx="4142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http://code.library.arizona.edu/gots/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87402"/>
            <a:ext cx="5028869" cy="52662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2" name="Picture 2" descr="http://www.sterlingeducation.com/Portals/90102/images/MP900439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650369" cy="4114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5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The Guide on the </a:t>
            </a:r>
            <a:r>
              <a:rPr lang="en-US" dirty="0" smtClean="0">
                <a:solidFill>
                  <a:schemeClr val="bg1"/>
                </a:solidFill>
              </a:rPr>
              <a:t>Side</a:t>
            </a:r>
          </a:p>
        </p:txBody>
      </p:sp>
      <p:sp>
        <p:nvSpPr>
          <p:cNvPr id="3" name="AutoShape 2" descr="ImageFigure 1 Original web form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Figure 1 Original web 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Figure 1 Original web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981200"/>
            <a:ext cx="8869533" cy="252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hlinkClick r:id="rId4"/>
              </a:rPr>
              <a:t>The Guide on the 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Side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7" y="1219201"/>
            <a:ext cx="8162613" cy="502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4"/>
          <p:cNvSpPr txBox="1"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dirty="0"/>
              <a:t>
</a:t>
            </a:r>
            <a:r>
              <a:rPr lang="en-US" dirty="0"/>
              <a:t>How we did this: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marL="457200" lvl="0" indent="-419100">
              <a:spcBef>
                <a:spcPts val="28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Many </a:t>
            </a:r>
            <a:r>
              <a:rPr lang="en-US" dirty="0" smtClean="0">
                <a:solidFill>
                  <a:srgbClr val="000000"/>
                </a:solidFill>
              </a:rPr>
              <a:t>iterations</a:t>
            </a:r>
          </a:p>
          <a:p>
            <a:pPr marL="38100" lvl="0" indent="0">
              <a:spcBef>
                <a:spcPts val="280"/>
              </a:spcBef>
              <a:buClr>
                <a:srgbClr val="000000"/>
              </a:buClr>
              <a:buSzPct val="166666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lvl="0" indent="-419100">
              <a:spcBef>
                <a:spcPts val="28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Skilled programmers</a:t>
            </a:r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9507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4"/>
          <p:cNvSpPr txBox="1">
            <a:spLocks noGrp="1"/>
          </p:cNvSpPr>
          <p:nvPr>
            <p:ph type="title"/>
          </p:nvPr>
        </p:nvSpPr>
        <p:spPr>
          <a:xfrm>
            <a:off x="2057400" y="152400"/>
            <a:ext cx="6615112" cy="6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dirty="0"/>
              <a:t>
</a:t>
            </a:r>
            <a:r>
              <a:rPr lang="en-US" sz="3600" b="0" dirty="0" smtClean="0"/>
              <a:t>The Interface</a:t>
            </a:r>
            <a:endParaRPr lang="en-US" dirty="0"/>
          </a:p>
        </p:txBody>
      </p:sp>
      <p:sp>
        <p:nvSpPr>
          <p:cNvPr id="5" name="Shape 62"/>
          <p:cNvSpPr/>
          <p:nvPr/>
        </p:nvSpPr>
        <p:spPr>
          <a:xfrm>
            <a:off x="2514600" y="990600"/>
            <a:ext cx="5471794" cy="56361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5437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898525"/>
            <a:ext cx="6334125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9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Best Practices: </a:t>
            </a:r>
            <a:r>
              <a:rPr lang="en-US" dirty="0" smtClean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4" name="Shape 76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28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-US" i="1" dirty="0"/>
              <a:t>On the average Web page, users have time to read at most 28% of the words during an average visit; 20% is more likely.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6" name="Shape 78"/>
          <p:cNvSpPr/>
          <p:nvPr/>
        </p:nvSpPr>
        <p:spPr>
          <a:xfrm>
            <a:off x="5179304" y="3505200"/>
            <a:ext cx="3438525" cy="2790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</p:spPr>
      </p:sp>
      <p:sp>
        <p:nvSpPr>
          <p:cNvPr id="5" name="Shape 80"/>
          <p:cNvSpPr/>
          <p:nvPr/>
        </p:nvSpPr>
        <p:spPr>
          <a:xfrm>
            <a:off x="685800" y="3247378"/>
            <a:ext cx="3381375" cy="33909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4437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4"/>
          <p:cNvSpPr txBox="1"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 smtClean="0"/>
              <a:t>Best Practices Text:</a:t>
            </a:r>
            <a:endParaRPr lang="en-US" dirty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marL="457200" lvl="0" indent="-419100">
              <a:spcBef>
                <a:spcPts val="28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Keep it to a minimum</a:t>
            </a:r>
          </a:p>
          <a:p>
            <a:pPr marL="457200" lvl="0" indent="-419100">
              <a:spcBef>
                <a:spcPts val="28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Break text apart with spaces, bullets, chapter headings</a:t>
            </a:r>
          </a:p>
          <a:p>
            <a:pPr marL="457200" lvl="0" indent="-419100">
              <a:spcBef>
                <a:spcPts val="28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Highlight </a:t>
            </a:r>
            <a:r>
              <a:rPr lang="en-US" dirty="0" smtClean="0">
                <a:solidFill>
                  <a:srgbClr val="000000"/>
                </a:solidFill>
              </a:rPr>
              <a:t>words</a:t>
            </a:r>
            <a:endParaRPr lang="en-US" dirty="0">
              <a:solidFill>
                <a:srgbClr val="000000"/>
              </a:solidFill>
            </a:endParaRPr>
          </a:p>
          <a:p>
            <a:pPr marL="457200" lvl="0" indent="-419100">
              <a:spcBef>
                <a:spcPts val="28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Include steps </a:t>
            </a:r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3585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ARTICULATE_PROJECT_OPEN" val="0"/>
  <p:tag name="MMPROD_UIDATA" val="&lt;database version=&quot;8.0&quot;&gt;&lt;object type=&quot;1&quot; unique_id=&quot;10001&quot;&gt;&lt;object type=&quot;2&quot; unique_id=&quot;11397&quot;&gt;&lt;object type=&quot;3&quot; unique_id=&quot;11398&quot;&gt;&lt;property id=&quot;20148&quot; value=&quot;5&quot;/&gt;&lt;property id=&quot;20300&quot; value=&quot;Slide 2 - &amp;quot;A New Spin on an Old Classic: Effective Online Database Instruction&amp;quot;&quot;/&gt;&lt;property id=&quot;20307&quot; value=&quot;256&quot;/&gt;&lt;/object&gt;&lt;object type=&quot;3&quot; unique_id=&quot;11399&quot;&gt;&lt;property id=&quot;20148&quot; value=&quot;5&quot;/&gt;&lt;property id=&quot;20300&quot; value=&quot;Slide 3 - &amp;quot;The Guide on the Side&amp;quot;&quot;/&gt;&lt;property id=&quot;20307&quot; value=&quot;257&quot;/&gt;&lt;/object&gt;&lt;object type=&quot;3&quot; unique_id=&quot;11401&quot;&gt;&lt;property id=&quot;20148&quot; value=&quot;5&quot;/&gt;&lt;property id=&quot;20300&quot; value=&quot;Slide 4 - &amp;quot;Why we did this:&amp;quot;&quot;/&gt;&lt;property id=&quot;20307&quot; value=&quot;259&quot;/&gt;&lt;/object&gt;&lt;object type=&quot;3&quot; unique_id=&quot;11402&quot;&gt;&lt;property id=&quot;20148&quot; value=&quot;5&quot;/&gt;&lt;property id=&quot;20300&quot; value=&quot;Slide 5 - &amp;quot;&amp;#x0A;How we did this:&amp;quot;&quot;/&gt;&lt;property id=&quot;20307&quot; value=&quot;283&quot;/&gt;&lt;/object&gt;&lt;object type=&quot;3&quot; unique_id=&quot;11405&quot;&gt;&lt;property id=&quot;20148&quot; value=&quot;5&quot;/&gt;&lt;property id=&quot;20300&quot; value=&quot;Slide 1&quot;/&gt;&lt;property id=&quot;20307&quot; value=&quot;262&quot;/&gt;&lt;/object&gt;&lt;object type=&quot;3&quot; unique_id=&quot;11408&quot;&gt;&lt;property id=&quot;20148&quot; value=&quot;5&quot;/&gt;&lt;property id=&quot;20300&quot; value=&quot;Slide 7&quot;/&gt;&lt;property id=&quot;20307&quot; value=&quot;285&quot;/&gt;&lt;/object&gt;&lt;object type=&quot;3&quot; unique_id=&quot;11424&quot;&gt;&lt;property id=&quot;20148&quot; value=&quot;5&quot;/&gt;&lt;property id=&quot;20300&quot; value=&quot;Slide 12 - &amp;quot;Best Practices: Navigation&amp;quot;&quot;/&gt;&lt;property id=&quot;20307&quot; value=&quot;282&quot;/&gt;&lt;/object&gt;&lt;object type=&quot;3&quot; unique_id=&quot;11425&quot;&gt;&lt;property id=&quot;20148&quot; value=&quot;5&quot;/&gt;&lt;property id=&quot;20300&quot; value=&quot;Slide 23 - &amp;quot;Download and Support&amp;quot;&quot;/&gt;&lt;property id=&quot;20307&quot; value=&quot;258&quot;/&gt;&lt;/object&gt;&lt;object type=&quot;3&quot; unique_id=&quot;12171&quot;&gt;&lt;property id=&quot;20148&quot; value=&quot;5&quot;/&gt;&lt;property id=&quot;20300&quot; value=&quot;Slide 6 - &amp;quot;&amp;#x0A;The Interface&amp;quot;&quot;/&gt;&lt;property id=&quot;20307&quot; value=&quot;302&quot;/&gt;&lt;/object&gt;&lt;object type=&quot;3&quot; unique_id=&quot;12172&quot;&gt;&lt;property id=&quot;20148&quot; value=&quot;5&quot;/&gt;&lt;property id=&quot;20300&quot; value=&quot;Slide 8 - &amp;quot;Best Practices: Text&amp;quot;&quot;/&gt;&lt;property id=&quot;20307&quot; value=&quot;286&quot;/&gt;&lt;/object&gt;&lt;object type=&quot;3&quot; unique_id=&quot;12173&quot;&gt;&lt;property id=&quot;20148&quot; value=&quot;5&quot;/&gt;&lt;property id=&quot;20300&quot; value=&quot;Slide 9 - &amp;quot;Best Practices Text:&amp;quot;&quot;/&gt;&lt;property id=&quot;20307&quot; value=&quot;287&quot;/&gt;&lt;/object&gt;&lt;object type=&quot;3&quot; unique_id=&quot;12174&quot;&gt;&lt;property id=&quot;20148&quot; value=&quot;5&quot;/&gt;&lt;property id=&quot;20300&quot; value=&quot;Slide 10 - &amp;quot;Best Practices: Questions&amp;quot;&quot;/&gt;&lt;property id=&quot;20307&quot; value=&quot;288&quot;/&gt;&lt;/object&gt;&lt;object type=&quot;3&quot; unique_id=&quot;12175&quot;&gt;&lt;property id=&quot;20148&quot; value=&quot;5&quot;/&gt;&lt;property id=&quot;20300&quot; value=&quot;Slide 11 - &amp;quot;Best Practices: Practice, Practice!&amp;quot;&quot;/&gt;&lt;property id=&quot;20307&quot; value=&quot;289&quot;/&gt;&lt;/object&gt;&lt;object type=&quot;3&quot; unique_id=&quot;12176&quot;&gt;&lt;property id=&quot;20148&quot; value=&quot;5&quot;/&gt;&lt;property id=&quot;20300&quot; value=&quot;Slide 13 - &amp;quot;Best Practices: Update&amp;quot;&quot;/&gt;&lt;property id=&quot;20307&quot; value=&quot;291&quot;/&gt;&lt;/object&gt;&lt;object type=&quot;3&quot; unique_id=&quot;12177&quot;&gt;&lt;property id=&quot;20148&quot; value=&quot;5&quot;/&gt;&lt;property id=&quot;20300&quot; value=&quot;Slide 14 - &amp;quot;Other Uses&amp;quot;&quot;/&gt;&lt;property id=&quot;20307&quot; value=&quot;292&quot;/&gt;&lt;/object&gt;&lt;object type=&quot;3&quot; unique_id=&quot;12178&quot;&gt;&lt;property id=&quot;20148&quot; value=&quot;5&quot;/&gt;&lt;property id=&quot;20300&quot; value=&quot;Slide 15 - &amp;quot;Research &amp;quot;&quot;/&gt;&lt;property id=&quot;20307&quot; value=&quot;293&quot;/&gt;&lt;/object&gt;&lt;object type=&quot;3&quot; unique_id=&quot;12179&quot;&gt;&lt;property id=&quot;20148&quot; value=&quot;5&quot;/&gt;&lt;property id=&quot;20300&quot; value=&quot;Slide 16&quot;/&gt;&lt;property id=&quot;20307&quot; value=&quot;290&quot;/&gt;&lt;/object&gt;&lt;object type=&quot;3&quot; unique_id=&quot;12180&quot;&gt;&lt;property id=&quot;20148&quot; value=&quot;5&quot;/&gt;&lt;property id=&quot;20300&quot; value=&quot;Slide 17 - &amp;quot;Methodology  &amp;quot;&quot;/&gt;&lt;property id=&quot;20307&quot; value=&quot;297&quot;/&gt;&lt;/object&gt;&lt;object type=&quot;3&quot; unique_id=&quot;12181&quot;&gt;&lt;property id=&quot;20148&quot; value=&quot;5&quot;/&gt;&lt;property id=&quot;20300&quot; value=&quot;Slide 18 - &amp;quot;  &amp;quot;&quot;/&gt;&lt;property id=&quot;20307&quot; value=&quot;298&quot;/&gt;&lt;/object&gt;&lt;object type=&quot;3&quot; unique_id=&quot;12182&quot;&gt;&lt;property id=&quot;20148&quot; value=&quot;5&quot;/&gt;&lt;property id=&quot;20300&quot; value=&quot;Slide 19 - &amp;quot;Results&amp;quot;&quot;/&gt;&lt;property id=&quot;20307&quot; value=&quot;294&quot;/&gt;&lt;/object&gt;&lt;object type=&quot;3&quot; unique_id=&quot;12183&quot;&gt;&lt;property id=&quot;20148&quot; value=&quot;5&quot;/&gt;&lt;property id=&quot;20300&quot; value=&quot;Slide 20 - &amp;quot;Results&amp;quot;&quot;/&gt;&lt;property id=&quot;20307&quot; value=&quot;295&quot;/&gt;&lt;/object&gt;&lt;object type=&quot;3&quot; unique_id=&quot;12184&quot;&gt;&lt;property id=&quot;20148&quot; value=&quot;5&quot;/&gt;&lt;property id=&quot;20300&quot; value=&quot;Slide 21 - &amp;quot;GOTS Community&amp;quot;&quot;/&gt;&lt;property id=&quot;20307&quot; value=&quot;299&quot;/&gt;&lt;/object&gt;&lt;object type=&quot;3&quot; unique_id=&quot;12185&quot;&gt;&lt;property id=&quot;20148&quot; value=&quot;5&quot;/&gt;&lt;property id=&quot;20300&quot; value=&quot;Slide 22 - &amp;quot;GOTS Awards&amp;quot;&quot;/&gt;&lt;property id=&quot;20307&quot; value=&quot;300&quot;/&gt;&lt;/object&gt;&lt;object type=&quot;3&quot; unique_id=&quot;12186&quot;&gt;&lt;property id=&quot;20148&quot; value=&quot;5&quot;/&gt;&lt;property id=&quot;20300&quot; value=&quot;Slide 24 - &amp;quot;Questions?&amp;quot;&quot;/&gt;&lt;property id=&quot;20307&quot; value=&quot;301&quot;/&gt;&lt;/object&gt;&lt;/object&gt;&lt;object type=&quot;8&quot; unique_id=&quot;1145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S01038149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A77D90-DCB5-414A-AACF-37248EE1E5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 NAME</Template>
  <TotalTime>459</TotalTime>
  <Words>460</Words>
  <Application>Microsoft Office PowerPoint</Application>
  <PresentationFormat>On-screen Show (4:3)</PresentationFormat>
  <Paragraphs>94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TS010381494</vt:lpstr>
      <vt:lpstr>A New Spin on an Old Classic: Effective Online Database Instruction</vt:lpstr>
      <vt:lpstr>Why we did this:</vt:lpstr>
      <vt:lpstr>The Guide on the Side</vt:lpstr>
      <vt:lpstr>The Guide on the Side</vt:lpstr>
      <vt:lpstr>
How we did this:</vt:lpstr>
      <vt:lpstr>
The Interface</vt:lpstr>
      <vt:lpstr>PowerPoint Presentation</vt:lpstr>
      <vt:lpstr>Best Practices: Text</vt:lpstr>
      <vt:lpstr>Best Practices Text:</vt:lpstr>
      <vt:lpstr>Best Practices: Questions</vt:lpstr>
      <vt:lpstr>Best Practices: Practice, Practice!</vt:lpstr>
      <vt:lpstr>Best Practices: Navigation</vt:lpstr>
      <vt:lpstr>Best Practices: Update</vt:lpstr>
      <vt:lpstr>Other Uses</vt:lpstr>
      <vt:lpstr>Research </vt:lpstr>
      <vt:lpstr>PowerPoint Presentation</vt:lpstr>
      <vt:lpstr>Methodology  </vt:lpstr>
      <vt:lpstr>Methodology  </vt:lpstr>
      <vt:lpstr>  </vt:lpstr>
      <vt:lpstr>Results</vt:lpstr>
      <vt:lpstr>Results</vt:lpstr>
      <vt:lpstr>Feedback</vt:lpstr>
      <vt:lpstr>Feedback</vt:lpstr>
      <vt:lpstr>GOTS Awards</vt:lpstr>
      <vt:lpstr>Download and Support</vt:lpstr>
      <vt:lpstr>Questions?</vt:lpstr>
    </vt:vector>
  </TitlesOfParts>
  <Company>University of Arizona Libraries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Spin on an Old Classic: Effective Online Database Instruction</dc:title>
  <dc:creator>UA Libraries</dc:creator>
  <cp:lastModifiedBy>library</cp:lastModifiedBy>
  <cp:revision>31</cp:revision>
  <dcterms:created xsi:type="dcterms:W3CDTF">2013-04-30T17:42:49Z</dcterms:created>
  <dcterms:modified xsi:type="dcterms:W3CDTF">2013-05-03T16:57:51Z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TC103814949990</vt:lpwstr>
  </property>
</Properties>
</file>